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34"/>
  </p:notesMasterIdLst>
  <p:sldIdLst>
    <p:sldId id="256" r:id="rId2"/>
    <p:sldId id="403" r:id="rId3"/>
    <p:sldId id="404" r:id="rId4"/>
    <p:sldId id="270" r:id="rId5"/>
    <p:sldId id="284" r:id="rId6"/>
    <p:sldId id="410" r:id="rId7"/>
    <p:sldId id="303" r:id="rId8"/>
    <p:sldId id="411" r:id="rId9"/>
    <p:sldId id="310" r:id="rId10"/>
    <p:sldId id="405" r:id="rId11"/>
    <p:sldId id="275" r:id="rId12"/>
    <p:sldId id="406" r:id="rId13"/>
    <p:sldId id="413" r:id="rId14"/>
    <p:sldId id="407" r:id="rId15"/>
    <p:sldId id="271" r:id="rId16"/>
    <p:sldId id="272" r:id="rId17"/>
    <p:sldId id="286" r:id="rId18"/>
    <p:sldId id="269" r:id="rId19"/>
    <p:sldId id="276" r:id="rId20"/>
    <p:sldId id="277" r:id="rId21"/>
    <p:sldId id="399" r:id="rId22"/>
    <p:sldId id="400" r:id="rId23"/>
    <p:sldId id="340" r:id="rId24"/>
    <p:sldId id="339" r:id="rId25"/>
    <p:sldId id="342" r:id="rId26"/>
    <p:sldId id="344" r:id="rId27"/>
    <p:sldId id="348" r:id="rId28"/>
    <p:sldId id="402" r:id="rId29"/>
    <p:sldId id="412" r:id="rId30"/>
    <p:sldId id="308" r:id="rId31"/>
    <p:sldId id="278" r:id="rId32"/>
    <p:sldId id="26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>
        <p:scale>
          <a:sx n="100" d="100"/>
          <a:sy n="100" d="100"/>
        </p:scale>
        <p:origin x="970" y="-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CEA63-2BFF-4E62-B8E0-9F3A872E4351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AB583-60F9-482D-912A-77D106A76F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58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1AB31-2436-45E1-AC77-7EA5F9D2F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39805-B270-4C98-BE12-801DA25EE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0D85B-E600-4E1B-98C1-92E500BDE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ACD4F494-0893-4DDD-B339-317E18B0836B}" type="slidenum">
              <a:rPr lang="en-US" altLang="en-US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61AD51-7E13-4B13-9F58-3BBB8AC4F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47A22-C1A3-42F5-81A1-552A23E07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0A74D-752A-41C8-A6DE-ACF4309C4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05FD3607-4D6B-4155-8289-108AD201CBB8}" type="slidenum">
              <a:rPr lang="en-US" altLang="en-US"/>
              <a:pPr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00C13-95B1-4CB1-9DE1-B4BC2F0A8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64E7DA-24FA-4BE8-B4AD-30D4C9AB6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705CB-E6A4-4408-BCB2-98FBE2240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5A363BD3-1149-4C1C-A8ED-6777CBF1BCD9}" type="slidenum">
              <a:rPr lang="en-US" altLang="en-US"/>
              <a:pPr/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6D40E-1E15-41E4-8A60-51E648326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2BAD-581B-41F2-A503-C17724049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FFE2-0096-42B4-8E49-86E10EFA5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2C5A1E8E-8A94-44F0-89EC-C1A7CECD65C5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6F3B45-BC30-45DA-AA70-8FD0F44A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33460-A95C-4D4D-B27A-56C56B889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93D2-E683-49F6-964D-EA232F52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D54E5AB2-B5EB-4175-A065-7D8E2181079F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A97CD-D9E3-4FC8-9245-FCFA1F2AD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6BE3D-5EE0-4BF1-B998-9527C438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F5BD-F5D8-4395-B32B-65FCC7A99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8EC1A931-5045-4FDD-8A37-B5ED8C332BA4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5E76B-E9A6-44D4-AA7F-FF47D0362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F586B6-9488-49DF-ABA3-F9ABE9839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0F1CB-B651-4EE7-AEB5-02CB6B8BE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F902C5C9-40DD-407A-A59F-6AB87E209D98}" type="slidenum">
              <a:rPr lang="en-US" altLang="en-US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F0DB8-0593-44BE-BBE0-57E00BE47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D3013-961C-4518-A75A-349AD7DCC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2DFD-68E5-4566-A2A9-822DC3836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/>
            <a:fld id="{90E430AF-F36E-4424-902A-781914D2F8E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6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2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9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3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1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5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0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B1FFD14-A79C-4C3B-B2AD-C13FC0DDAB90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D05B739-1CAA-4041-92D8-625513366C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6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strict98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Member Orientation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Kharghar Toastmasters Club</a:t>
            </a:r>
          </a:p>
          <a:p>
            <a:r>
              <a:rPr lang="en-US" dirty="0"/>
              <a:t>2024 - 2025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663321"/>
            <a:ext cx="1828800" cy="15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01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CCF4-11D7-4F83-9D04-644081E2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D98 Performance so far</a:t>
            </a:r>
            <a:br>
              <a:rPr lang="en-IN" dirty="0"/>
            </a:br>
            <a:r>
              <a:rPr lang="en-IN" sz="1600" dirty="0"/>
              <a:t>as on February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1DEC0-6C4E-480C-8D79-E97E5AD3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8496944" cy="443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1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A33A-F6DA-45C9-B45D-9BEEFEBE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About Kharghar Toastmasters Club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9B8B-0B60-44DE-A504-B0D973483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Formed : January 2019</a:t>
            </a:r>
          </a:p>
          <a:p>
            <a:r>
              <a:rPr lang="en-IN" dirty="0"/>
              <a:t>Past President : Rohan </a:t>
            </a:r>
            <a:r>
              <a:rPr lang="en-IN" dirty="0" err="1"/>
              <a:t>Parakh</a:t>
            </a:r>
            <a:r>
              <a:rPr lang="en-IN" dirty="0"/>
              <a:t>, Anantha Iyer, Abhijit Roy, DTM, </a:t>
            </a:r>
            <a:r>
              <a:rPr lang="en-IN" dirty="0" err="1"/>
              <a:t>Chidanand</a:t>
            </a:r>
            <a:r>
              <a:rPr lang="en-IN" dirty="0"/>
              <a:t> Pradhan, DTM, </a:t>
            </a:r>
            <a:r>
              <a:rPr lang="en-IN" dirty="0" err="1"/>
              <a:t>Syam</a:t>
            </a:r>
            <a:r>
              <a:rPr lang="en-IN" dirty="0"/>
              <a:t> S.</a:t>
            </a:r>
          </a:p>
          <a:p>
            <a:r>
              <a:rPr lang="en-IN" dirty="0"/>
              <a:t>Current President : Ajay Kale.</a:t>
            </a:r>
          </a:p>
          <a:p>
            <a:r>
              <a:rPr lang="en-IN" dirty="0"/>
              <a:t>Club members participated in all district initiative and have won the highest award Diamond club award twice.</a:t>
            </a:r>
          </a:p>
          <a:p>
            <a:r>
              <a:rPr lang="en-IN" dirty="0"/>
              <a:t>Area : M2</a:t>
            </a:r>
          </a:p>
          <a:p>
            <a:r>
              <a:rPr lang="en-IN" dirty="0"/>
              <a:t>Area Director :  Arun Pandey/Sameer Throat /Amit Sharma (AAD)</a:t>
            </a:r>
          </a:p>
          <a:p>
            <a:r>
              <a:rPr lang="en-IN" dirty="0"/>
              <a:t>Division Director : </a:t>
            </a:r>
            <a:r>
              <a:rPr lang="en-IN" dirty="0" err="1"/>
              <a:t>Aanand</a:t>
            </a:r>
            <a:endParaRPr lang="en-IN" dirty="0"/>
          </a:p>
          <a:p>
            <a:r>
              <a:rPr lang="en-IN" dirty="0"/>
              <a:t>District Trio : Sunita Vinod, Hardik Shah &amp; </a:t>
            </a:r>
            <a:r>
              <a:rPr lang="en-IN" dirty="0" err="1"/>
              <a:t>Joydeep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63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0B4E-2109-43C1-9F84-EC2414CE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/>
              <a:t>Club Performance this year – Feb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0290B-1889-420C-BE88-385D28B5B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792088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5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8248-F272-7D4D-7EEE-8E0FCB29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Club Performance this year – Feb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087AF-2C86-483C-B2DA-085FFBFA4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8748464" cy="3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2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A5BD-5CD0-41BB-8D2A-306DB9ED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1514" cy="92814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Winner From Club</a:t>
            </a:r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2013293"/>
            <a:ext cx="75438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BC642-BA0D-C5D8-6581-331151E1BD4A}"/>
              </a:ext>
            </a:extLst>
          </p:cNvPr>
          <p:cNvSpPr txBox="1"/>
          <p:nvPr/>
        </p:nvSpPr>
        <p:spPr>
          <a:xfrm>
            <a:off x="467544" y="566124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For Year - 2024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ESC</a:t>
            </a:r>
            <a:r>
              <a:rPr lang="en-US" dirty="0"/>
              <a:t>: First place winner from club and area contest was Benjamin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ISC: </a:t>
            </a:r>
            <a:r>
              <a:rPr lang="en-US" dirty="0"/>
              <a:t>Yet to decide.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946271-021F-4AEE-9564-9C8263E1D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D60FE7-F7AB-47A3-91A8-3E4FED895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59" y="1700808"/>
            <a:ext cx="864742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94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2768-618D-4B35-84D3-2F9EDC6B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B1579-2D05-4BC1-BA49-9005B645A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Clearer communication </a:t>
            </a:r>
          </a:p>
          <a:p>
            <a:r>
              <a:rPr lang="en-IN" dirty="0"/>
              <a:t>Improved leadership skills </a:t>
            </a:r>
          </a:p>
          <a:p>
            <a:r>
              <a:rPr lang="en-IN" dirty="0"/>
              <a:t>Enhanced teamwork </a:t>
            </a:r>
          </a:p>
          <a:p>
            <a:r>
              <a:rPr lang="en-IN" dirty="0"/>
              <a:t>Effective meetings</a:t>
            </a:r>
          </a:p>
          <a:p>
            <a:r>
              <a:rPr lang="en-IN" dirty="0"/>
              <a:t>Increased productivity </a:t>
            </a:r>
          </a:p>
          <a:p>
            <a:r>
              <a:rPr lang="en-IN" dirty="0"/>
              <a:t>Positive mentoring </a:t>
            </a:r>
          </a:p>
          <a:p>
            <a:r>
              <a:rPr lang="en-IN" dirty="0"/>
              <a:t>Cost effective</a:t>
            </a:r>
          </a:p>
        </p:txBody>
      </p:sp>
    </p:spTree>
    <p:extLst>
      <p:ext uri="{BB962C8B-B14F-4D97-AF65-F5344CB8AC3E}">
        <p14:creationId xmlns:p14="http://schemas.microsoft.com/office/powerpoint/2010/main" val="278456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72E2-78B9-4B2F-A769-97825F1B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Types of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FC38-4551-4C7D-BA06-2410F8508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Community </a:t>
            </a:r>
          </a:p>
          <a:p>
            <a:r>
              <a:rPr lang="en-IN" dirty="0"/>
              <a:t>Corporate </a:t>
            </a:r>
          </a:p>
          <a:p>
            <a:r>
              <a:rPr lang="en-IN" dirty="0"/>
              <a:t>College </a:t>
            </a:r>
          </a:p>
          <a:p>
            <a:r>
              <a:rPr lang="en-IN" dirty="0"/>
              <a:t>Government agency </a:t>
            </a:r>
          </a:p>
          <a:p>
            <a:r>
              <a:rPr lang="en-IN" dirty="0"/>
              <a:t>Religious </a:t>
            </a:r>
          </a:p>
          <a:p>
            <a:r>
              <a:rPr lang="en-IN" dirty="0"/>
              <a:t>Online</a:t>
            </a:r>
          </a:p>
          <a:p>
            <a:r>
              <a:rPr lang="en-IN" dirty="0"/>
              <a:t>Gavels Club (Children)</a:t>
            </a:r>
          </a:p>
        </p:txBody>
      </p:sp>
    </p:spTree>
    <p:extLst>
      <p:ext uri="{BB962C8B-B14F-4D97-AF65-F5344CB8AC3E}">
        <p14:creationId xmlns:p14="http://schemas.microsoft.com/office/powerpoint/2010/main" val="4201715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AutoShape 11">
            <a:extLst>
              <a:ext uri="{FF2B5EF4-FFF2-40B4-BE49-F238E27FC236}">
                <a16:creationId xmlns:a16="http://schemas.microsoft.com/office/drawing/2014/main" id="{1B84D1EE-0692-4CD5-8844-FB6C23CCF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14400"/>
            <a:ext cx="6553200" cy="6096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37931725" indent="-37474525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3794" name="AutoShape 12">
            <a:extLst>
              <a:ext uri="{FF2B5EF4-FFF2-40B4-BE49-F238E27FC236}">
                <a16:creationId xmlns:a16="http://schemas.microsoft.com/office/drawing/2014/main" id="{9B04BC38-43A1-41C5-8EB9-53AFECD8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066800"/>
            <a:ext cx="6172200" cy="914400"/>
          </a:xfrm>
          <a:prstGeom prst="roundRect">
            <a:avLst>
              <a:gd name="adj" fmla="val 16667"/>
            </a:avLst>
          </a:prstGeom>
          <a:solidFill>
            <a:srgbClr val="AD0C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37931725" indent="-37474525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E7D117B-FC87-ED42-9C45-0BF06A72B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066800"/>
            <a:ext cx="7543800" cy="563563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1pPr>
            <a:lvl2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l" eaLnBrk="1" hangingPunct="1">
              <a:defRPr/>
            </a:pPr>
            <a:r>
              <a:rPr lang="en-US" altLang="x-none" sz="2800" b="0">
                <a:solidFill>
                  <a:schemeClr val="bg1"/>
                </a:solidFill>
                <a:latin typeface="Verdana" charset="0"/>
              </a:rPr>
              <a:t>Organization Structure</a:t>
            </a:r>
          </a:p>
        </p:txBody>
      </p:sp>
      <p:sp>
        <p:nvSpPr>
          <p:cNvPr id="33796" name="Rectangle 5">
            <a:extLst>
              <a:ext uri="{FF2B5EF4-FFF2-40B4-BE49-F238E27FC236}">
                <a16:creationId xmlns:a16="http://schemas.microsoft.com/office/drawing/2014/main" id="{6ED9A49A-B756-4550-9C42-BCBE8258D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1163"/>
            <a:ext cx="7467600" cy="4795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/>
          </a:p>
        </p:txBody>
      </p:sp>
      <p:grpSp>
        <p:nvGrpSpPr>
          <p:cNvPr id="33797" name="Group 6">
            <a:extLst>
              <a:ext uri="{FF2B5EF4-FFF2-40B4-BE49-F238E27FC236}">
                <a16:creationId xmlns:a16="http://schemas.microsoft.com/office/drawing/2014/main" id="{22DA5C40-4FF8-4049-9391-8D5CA3663DF5}"/>
              </a:ext>
            </a:extLst>
          </p:cNvPr>
          <p:cNvGrpSpPr>
            <a:grpSpLocks/>
          </p:cNvGrpSpPr>
          <p:nvPr/>
        </p:nvGrpSpPr>
        <p:grpSpPr bwMode="auto">
          <a:xfrm>
            <a:off x="1443038" y="3298825"/>
            <a:ext cx="2006600" cy="554038"/>
            <a:chOff x="1101" y="1547"/>
            <a:chExt cx="1264" cy="349"/>
          </a:xfrm>
        </p:grpSpPr>
        <p:sp>
          <p:nvSpPr>
            <p:cNvPr id="33837" name="Freeform 7">
              <a:extLst>
                <a:ext uri="{FF2B5EF4-FFF2-40B4-BE49-F238E27FC236}">
                  <a16:creationId xmlns:a16="http://schemas.microsoft.com/office/drawing/2014/main" id="{CB4706C2-FF3C-4E42-8F31-23B842D7D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1547"/>
              <a:ext cx="1264" cy="349"/>
            </a:xfrm>
            <a:custGeom>
              <a:avLst/>
              <a:gdLst>
                <a:gd name="T0" fmla="*/ 1 w 2527"/>
                <a:gd name="T1" fmla="*/ 0 h 697"/>
                <a:gd name="T2" fmla="*/ 0 w 2527"/>
                <a:gd name="T3" fmla="*/ 1 h 697"/>
                <a:gd name="T4" fmla="*/ 0 w 2527"/>
                <a:gd name="T5" fmla="*/ 2 h 697"/>
                <a:gd name="T6" fmla="*/ 5 w 2527"/>
                <a:gd name="T7" fmla="*/ 2 h 697"/>
                <a:gd name="T8" fmla="*/ 5 w 2527"/>
                <a:gd name="T9" fmla="*/ 2 h 697"/>
                <a:gd name="T10" fmla="*/ 5 w 2527"/>
                <a:gd name="T11" fmla="*/ 0 h 697"/>
                <a:gd name="T12" fmla="*/ 1 w 2527"/>
                <a:gd name="T13" fmla="*/ 0 h 6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27" h="697">
                  <a:moveTo>
                    <a:pt x="175" y="0"/>
                  </a:moveTo>
                  <a:lnTo>
                    <a:pt x="0" y="174"/>
                  </a:lnTo>
                  <a:lnTo>
                    <a:pt x="0" y="697"/>
                  </a:lnTo>
                  <a:lnTo>
                    <a:pt x="2352" y="697"/>
                  </a:lnTo>
                  <a:lnTo>
                    <a:pt x="2527" y="522"/>
                  </a:lnTo>
                  <a:lnTo>
                    <a:pt x="2527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838" name="Line 8">
              <a:extLst>
                <a:ext uri="{FF2B5EF4-FFF2-40B4-BE49-F238E27FC236}">
                  <a16:creationId xmlns:a16="http://schemas.microsoft.com/office/drawing/2014/main" id="{CF5631C2-4FBB-44C7-A84C-DAB6FE4374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1635"/>
              <a:ext cx="117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39" name="Line 9">
              <a:extLst>
                <a:ext uri="{FF2B5EF4-FFF2-40B4-BE49-F238E27FC236}">
                  <a16:creationId xmlns:a16="http://schemas.microsoft.com/office/drawing/2014/main" id="{DF407989-1B04-4668-9C9A-6169DA2EF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1547"/>
              <a:ext cx="88" cy="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40" name="Line 10">
              <a:extLst>
                <a:ext uri="{FF2B5EF4-FFF2-40B4-BE49-F238E27FC236}">
                  <a16:creationId xmlns:a16="http://schemas.microsoft.com/office/drawing/2014/main" id="{54BA275D-8469-46FE-A355-AF3D326F2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7" y="1635"/>
              <a:ext cx="1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41" name="Rectangle 11">
              <a:extLst>
                <a:ext uri="{FF2B5EF4-FFF2-40B4-BE49-F238E27FC236}">
                  <a16:creationId xmlns:a16="http://schemas.microsoft.com/office/drawing/2014/main" id="{115B5EF8-B839-4E3B-96F2-C2E2EBCAE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1696"/>
              <a:ext cx="40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00" b="1">
                  <a:solidFill>
                    <a:srgbClr val="003399"/>
                  </a:solidFill>
                </a:rPr>
                <a:t>Division</a:t>
              </a:r>
              <a:endParaRPr lang="en-US" altLang="en-US" sz="1800">
                <a:solidFill>
                  <a:srgbClr val="003399"/>
                </a:solidFill>
              </a:endParaRPr>
            </a:p>
          </p:txBody>
        </p:sp>
      </p:grpSp>
      <p:grpSp>
        <p:nvGrpSpPr>
          <p:cNvPr id="33798" name="Group 12">
            <a:extLst>
              <a:ext uri="{FF2B5EF4-FFF2-40B4-BE49-F238E27FC236}">
                <a16:creationId xmlns:a16="http://schemas.microsoft.com/office/drawing/2014/main" id="{76C3AA57-4B77-4353-BC03-74ED7682FAD4}"/>
              </a:ext>
            </a:extLst>
          </p:cNvPr>
          <p:cNvGrpSpPr>
            <a:grpSpLocks/>
          </p:cNvGrpSpPr>
          <p:nvPr/>
        </p:nvGrpSpPr>
        <p:grpSpPr bwMode="auto">
          <a:xfrm>
            <a:off x="1443038" y="2552700"/>
            <a:ext cx="2006600" cy="554038"/>
            <a:chOff x="1101" y="1077"/>
            <a:chExt cx="1264" cy="349"/>
          </a:xfrm>
        </p:grpSpPr>
        <p:sp>
          <p:nvSpPr>
            <p:cNvPr id="33832" name="Freeform 13">
              <a:extLst>
                <a:ext uri="{FF2B5EF4-FFF2-40B4-BE49-F238E27FC236}">
                  <a16:creationId xmlns:a16="http://schemas.microsoft.com/office/drawing/2014/main" id="{42B2643E-720B-408F-8DCC-0AB2631DA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1077"/>
              <a:ext cx="1264" cy="349"/>
            </a:xfrm>
            <a:custGeom>
              <a:avLst/>
              <a:gdLst>
                <a:gd name="T0" fmla="*/ 1 w 2527"/>
                <a:gd name="T1" fmla="*/ 0 h 698"/>
                <a:gd name="T2" fmla="*/ 0 w 2527"/>
                <a:gd name="T3" fmla="*/ 1 h 698"/>
                <a:gd name="T4" fmla="*/ 0 w 2527"/>
                <a:gd name="T5" fmla="*/ 2 h 698"/>
                <a:gd name="T6" fmla="*/ 5 w 2527"/>
                <a:gd name="T7" fmla="*/ 2 h 698"/>
                <a:gd name="T8" fmla="*/ 5 w 2527"/>
                <a:gd name="T9" fmla="*/ 2 h 698"/>
                <a:gd name="T10" fmla="*/ 5 w 2527"/>
                <a:gd name="T11" fmla="*/ 0 h 698"/>
                <a:gd name="T12" fmla="*/ 1 w 2527"/>
                <a:gd name="T13" fmla="*/ 0 h 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27" h="698">
                  <a:moveTo>
                    <a:pt x="175" y="0"/>
                  </a:moveTo>
                  <a:lnTo>
                    <a:pt x="0" y="175"/>
                  </a:lnTo>
                  <a:lnTo>
                    <a:pt x="0" y="698"/>
                  </a:lnTo>
                  <a:lnTo>
                    <a:pt x="2352" y="698"/>
                  </a:lnTo>
                  <a:lnTo>
                    <a:pt x="2527" y="523"/>
                  </a:lnTo>
                  <a:lnTo>
                    <a:pt x="2527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833" name="Line 14">
              <a:extLst>
                <a:ext uri="{FF2B5EF4-FFF2-40B4-BE49-F238E27FC236}">
                  <a16:creationId xmlns:a16="http://schemas.microsoft.com/office/drawing/2014/main" id="{D6AA9468-24FE-4C19-8259-4A2BE5BE5F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1165"/>
              <a:ext cx="117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34" name="Line 15">
              <a:extLst>
                <a:ext uri="{FF2B5EF4-FFF2-40B4-BE49-F238E27FC236}">
                  <a16:creationId xmlns:a16="http://schemas.microsoft.com/office/drawing/2014/main" id="{84D2CA56-37F0-4EDA-BF12-21D438176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1077"/>
              <a:ext cx="88" cy="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35" name="Line 16">
              <a:extLst>
                <a:ext uri="{FF2B5EF4-FFF2-40B4-BE49-F238E27FC236}">
                  <a16:creationId xmlns:a16="http://schemas.microsoft.com/office/drawing/2014/main" id="{B7A9826D-12B8-4D60-A811-99E31E5C0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7" y="1165"/>
              <a:ext cx="1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36" name="Rectangle 17">
              <a:extLst>
                <a:ext uri="{FF2B5EF4-FFF2-40B4-BE49-F238E27FC236}">
                  <a16:creationId xmlns:a16="http://schemas.microsoft.com/office/drawing/2014/main" id="{CE6BA222-22CD-4382-B813-B164654AB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1227"/>
              <a:ext cx="231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00" b="1">
                  <a:solidFill>
                    <a:srgbClr val="003399"/>
                  </a:solidFill>
                </a:rPr>
                <a:t>Area</a:t>
              </a:r>
              <a:endParaRPr lang="en-US" altLang="en-US" sz="1800">
                <a:solidFill>
                  <a:srgbClr val="003399"/>
                </a:solidFill>
              </a:endParaRPr>
            </a:p>
          </p:txBody>
        </p:sp>
      </p:grpSp>
      <p:grpSp>
        <p:nvGrpSpPr>
          <p:cNvPr id="33799" name="Group 18">
            <a:extLst>
              <a:ext uri="{FF2B5EF4-FFF2-40B4-BE49-F238E27FC236}">
                <a16:creationId xmlns:a16="http://schemas.microsoft.com/office/drawing/2014/main" id="{A7BB4B6A-EFC0-4041-8E98-91455A45C1E9}"/>
              </a:ext>
            </a:extLst>
          </p:cNvPr>
          <p:cNvGrpSpPr>
            <a:grpSpLocks/>
          </p:cNvGrpSpPr>
          <p:nvPr/>
        </p:nvGrpSpPr>
        <p:grpSpPr bwMode="auto">
          <a:xfrm>
            <a:off x="1443038" y="1808163"/>
            <a:ext cx="2006600" cy="554037"/>
            <a:chOff x="1101" y="608"/>
            <a:chExt cx="1264" cy="349"/>
          </a:xfrm>
        </p:grpSpPr>
        <p:sp>
          <p:nvSpPr>
            <p:cNvPr id="33827" name="Freeform 19">
              <a:extLst>
                <a:ext uri="{FF2B5EF4-FFF2-40B4-BE49-F238E27FC236}">
                  <a16:creationId xmlns:a16="http://schemas.microsoft.com/office/drawing/2014/main" id="{74AB5E54-50F5-42A5-8531-42039D6D8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608"/>
              <a:ext cx="1264" cy="349"/>
            </a:xfrm>
            <a:custGeom>
              <a:avLst/>
              <a:gdLst>
                <a:gd name="T0" fmla="*/ 1 w 2527"/>
                <a:gd name="T1" fmla="*/ 0 h 698"/>
                <a:gd name="T2" fmla="*/ 0 w 2527"/>
                <a:gd name="T3" fmla="*/ 1 h 698"/>
                <a:gd name="T4" fmla="*/ 0 w 2527"/>
                <a:gd name="T5" fmla="*/ 2 h 698"/>
                <a:gd name="T6" fmla="*/ 5 w 2527"/>
                <a:gd name="T7" fmla="*/ 2 h 698"/>
                <a:gd name="T8" fmla="*/ 5 w 2527"/>
                <a:gd name="T9" fmla="*/ 2 h 698"/>
                <a:gd name="T10" fmla="*/ 5 w 2527"/>
                <a:gd name="T11" fmla="*/ 0 h 698"/>
                <a:gd name="T12" fmla="*/ 1 w 2527"/>
                <a:gd name="T13" fmla="*/ 0 h 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27" h="698">
                  <a:moveTo>
                    <a:pt x="175" y="0"/>
                  </a:moveTo>
                  <a:lnTo>
                    <a:pt x="0" y="175"/>
                  </a:lnTo>
                  <a:lnTo>
                    <a:pt x="0" y="698"/>
                  </a:lnTo>
                  <a:lnTo>
                    <a:pt x="2352" y="698"/>
                  </a:lnTo>
                  <a:lnTo>
                    <a:pt x="2527" y="523"/>
                  </a:lnTo>
                  <a:lnTo>
                    <a:pt x="2527" y="0"/>
                  </a:lnTo>
                  <a:lnTo>
                    <a:pt x="175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28" name="Line 20">
              <a:extLst>
                <a:ext uri="{FF2B5EF4-FFF2-40B4-BE49-F238E27FC236}">
                  <a16:creationId xmlns:a16="http://schemas.microsoft.com/office/drawing/2014/main" id="{9C486312-4606-4819-92CD-5AC73D606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695"/>
              <a:ext cx="117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29" name="Line 21">
              <a:extLst>
                <a:ext uri="{FF2B5EF4-FFF2-40B4-BE49-F238E27FC236}">
                  <a16:creationId xmlns:a16="http://schemas.microsoft.com/office/drawing/2014/main" id="{78CAF252-DF9B-43A4-9010-F800FA486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608"/>
              <a:ext cx="88" cy="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30" name="Line 22">
              <a:extLst>
                <a:ext uri="{FF2B5EF4-FFF2-40B4-BE49-F238E27FC236}">
                  <a16:creationId xmlns:a16="http://schemas.microsoft.com/office/drawing/2014/main" id="{EB8FD1BD-AB42-4EDD-9C87-2D903C135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7" y="695"/>
              <a:ext cx="1" cy="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31" name="Rectangle 23">
              <a:extLst>
                <a:ext uri="{FF2B5EF4-FFF2-40B4-BE49-F238E27FC236}">
                  <a16:creationId xmlns:a16="http://schemas.microsoft.com/office/drawing/2014/main" id="{3DFC67EA-EFAE-4413-9701-446AA008C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757"/>
              <a:ext cx="23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00" b="1">
                  <a:solidFill>
                    <a:srgbClr val="003399"/>
                  </a:solidFill>
                </a:rPr>
                <a:t>Club</a:t>
              </a:r>
              <a:endParaRPr lang="en-US" altLang="en-US" sz="1800">
                <a:solidFill>
                  <a:srgbClr val="003399"/>
                </a:solidFill>
              </a:endParaRPr>
            </a:p>
          </p:txBody>
        </p:sp>
      </p:grpSp>
      <p:grpSp>
        <p:nvGrpSpPr>
          <p:cNvPr id="33800" name="Group 24">
            <a:extLst>
              <a:ext uri="{FF2B5EF4-FFF2-40B4-BE49-F238E27FC236}">
                <a16:creationId xmlns:a16="http://schemas.microsoft.com/office/drawing/2014/main" id="{CAFFD040-88B3-429E-9295-A9DDEDC16014}"/>
              </a:ext>
            </a:extLst>
          </p:cNvPr>
          <p:cNvGrpSpPr>
            <a:grpSpLocks/>
          </p:cNvGrpSpPr>
          <p:nvPr/>
        </p:nvGrpSpPr>
        <p:grpSpPr bwMode="auto">
          <a:xfrm>
            <a:off x="1443038" y="4098925"/>
            <a:ext cx="2006600" cy="552450"/>
            <a:chOff x="1101" y="2051"/>
            <a:chExt cx="1264" cy="348"/>
          </a:xfrm>
        </p:grpSpPr>
        <p:sp>
          <p:nvSpPr>
            <p:cNvPr id="33822" name="Freeform 25">
              <a:extLst>
                <a:ext uri="{FF2B5EF4-FFF2-40B4-BE49-F238E27FC236}">
                  <a16:creationId xmlns:a16="http://schemas.microsoft.com/office/drawing/2014/main" id="{5AEE6CF5-6AD2-481F-8DCE-96AB3913A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2051"/>
              <a:ext cx="1264" cy="348"/>
            </a:xfrm>
            <a:custGeom>
              <a:avLst/>
              <a:gdLst>
                <a:gd name="T0" fmla="*/ 1 w 2527"/>
                <a:gd name="T1" fmla="*/ 0 h 698"/>
                <a:gd name="T2" fmla="*/ 0 w 2527"/>
                <a:gd name="T3" fmla="*/ 0 h 698"/>
                <a:gd name="T4" fmla="*/ 0 w 2527"/>
                <a:gd name="T5" fmla="*/ 1 h 698"/>
                <a:gd name="T6" fmla="*/ 5 w 2527"/>
                <a:gd name="T7" fmla="*/ 1 h 698"/>
                <a:gd name="T8" fmla="*/ 5 w 2527"/>
                <a:gd name="T9" fmla="*/ 1 h 698"/>
                <a:gd name="T10" fmla="*/ 5 w 2527"/>
                <a:gd name="T11" fmla="*/ 0 h 698"/>
                <a:gd name="T12" fmla="*/ 1 w 2527"/>
                <a:gd name="T13" fmla="*/ 0 h 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27" h="698">
                  <a:moveTo>
                    <a:pt x="175" y="0"/>
                  </a:moveTo>
                  <a:lnTo>
                    <a:pt x="0" y="175"/>
                  </a:lnTo>
                  <a:lnTo>
                    <a:pt x="0" y="698"/>
                  </a:lnTo>
                  <a:lnTo>
                    <a:pt x="2352" y="698"/>
                  </a:lnTo>
                  <a:lnTo>
                    <a:pt x="2527" y="523"/>
                  </a:lnTo>
                  <a:lnTo>
                    <a:pt x="2527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823" name="Line 26">
              <a:extLst>
                <a:ext uri="{FF2B5EF4-FFF2-40B4-BE49-F238E27FC236}">
                  <a16:creationId xmlns:a16="http://schemas.microsoft.com/office/drawing/2014/main" id="{B748F4DA-52B0-440C-9319-A5A8D19DD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2138"/>
              <a:ext cx="117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24" name="Line 27">
              <a:extLst>
                <a:ext uri="{FF2B5EF4-FFF2-40B4-BE49-F238E27FC236}">
                  <a16:creationId xmlns:a16="http://schemas.microsoft.com/office/drawing/2014/main" id="{FF98A766-3905-41B1-8CB5-CED8B1A04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2051"/>
              <a:ext cx="88" cy="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25" name="Line 28">
              <a:extLst>
                <a:ext uri="{FF2B5EF4-FFF2-40B4-BE49-F238E27FC236}">
                  <a16:creationId xmlns:a16="http://schemas.microsoft.com/office/drawing/2014/main" id="{12A73C59-E871-4123-AF63-E6E3504C8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7" y="2138"/>
              <a:ext cx="1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26" name="Rectangle 29">
              <a:extLst>
                <a:ext uri="{FF2B5EF4-FFF2-40B4-BE49-F238E27FC236}">
                  <a16:creationId xmlns:a16="http://schemas.microsoft.com/office/drawing/2014/main" id="{254BFE3C-1E08-4E02-B5A4-E5C7BA465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" y="2200"/>
              <a:ext cx="35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00" b="1">
                  <a:solidFill>
                    <a:srgbClr val="003399"/>
                  </a:solidFill>
                </a:rPr>
                <a:t>District</a:t>
              </a:r>
              <a:endParaRPr lang="en-US" altLang="en-US" sz="1800">
                <a:solidFill>
                  <a:srgbClr val="003399"/>
                </a:solidFill>
              </a:endParaRPr>
            </a:p>
          </p:txBody>
        </p:sp>
      </p:grpSp>
      <p:grpSp>
        <p:nvGrpSpPr>
          <p:cNvPr id="33801" name="Group 30">
            <a:extLst>
              <a:ext uri="{FF2B5EF4-FFF2-40B4-BE49-F238E27FC236}">
                <a16:creationId xmlns:a16="http://schemas.microsoft.com/office/drawing/2014/main" id="{BB54ADE5-EA80-4558-B011-0AD9BD57FF95}"/>
              </a:ext>
            </a:extLst>
          </p:cNvPr>
          <p:cNvGrpSpPr>
            <a:grpSpLocks/>
          </p:cNvGrpSpPr>
          <p:nvPr/>
        </p:nvGrpSpPr>
        <p:grpSpPr bwMode="auto">
          <a:xfrm>
            <a:off x="1443038" y="5695950"/>
            <a:ext cx="2006600" cy="554038"/>
            <a:chOff x="1101" y="3057"/>
            <a:chExt cx="1264" cy="349"/>
          </a:xfrm>
        </p:grpSpPr>
        <p:sp>
          <p:nvSpPr>
            <p:cNvPr id="33817" name="Freeform 31">
              <a:extLst>
                <a:ext uri="{FF2B5EF4-FFF2-40B4-BE49-F238E27FC236}">
                  <a16:creationId xmlns:a16="http://schemas.microsoft.com/office/drawing/2014/main" id="{D541E2D5-AEF8-4F69-85F5-0978C7967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3057"/>
              <a:ext cx="1264" cy="349"/>
            </a:xfrm>
            <a:custGeom>
              <a:avLst/>
              <a:gdLst>
                <a:gd name="T0" fmla="*/ 1 w 2527"/>
                <a:gd name="T1" fmla="*/ 0 h 697"/>
                <a:gd name="T2" fmla="*/ 0 w 2527"/>
                <a:gd name="T3" fmla="*/ 1 h 697"/>
                <a:gd name="T4" fmla="*/ 0 w 2527"/>
                <a:gd name="T5" fmla="*/ 2 h 697"/>
                <a:gd name="T6" fmla="*/ 5 w 2527"/>
                <a:gd name="T7" fmla="*/ 2 h 697"/>
                <a:gd name="T8" fmla="*/ 5 w 2527"/>
                <a:gd name="T9" fmla="*/ 2 h 697"/>
                <a:gd name="T10" fmla="*/ 5 w 2527"/>
                <a:gd name="T11" fmla="*/ 0 h 697"/>
                <a:gd name="T12" fmla="*/ 1 w 2527"/>
                <a:gd name="T13" fmla="*/ 0 h 6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27" h="697">
                  <a:moveTo>
                    <a:pt x="175" y="0"/>
                  </a:moveTo>
                  <a:lnTo>
                    <a:pt x="0" y="174"/>
                  </a:lnTo>
                  <a:lnTo>
                    <a:pt x="0" y="697"/>
                  </a:lnTo>
                  <a:lnTo>
                    <a:pt x="2352" y="697"/>
                  </a:lnTo>
                  <a:lnTo>
                    <a:pt x="2527" y="522"/>
                  </a:lnTo>
                  <a:lnTo>
                    <a:pt x="2527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818" name="Line 32">
              <a:extLst>
                <a:ext uri="{FF2B5EF4-FFF2-40B4-BE49-F238E27FC236}">
                  <a16:creationId xmlns:a16="http://schemas.microsoft.com/office/drawing/2014/main" id="{0FAC97C8-71CF-48CB-A5B5-99F7E44977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3145"/>
              <a:ext cx="117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19" name="Line 33">
              <a:extLst>
                <a:ext uri="{FF2B5EF4-FFF2-40B4-BE49-F238E27FC236}">
                  <a16:creationId xmlns:a16="http://schemas.microsoft.com/office/drawing/2014/main" id="{E125A668-81E0-42D9-AF33-911F3C0D3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3057"/>
              <a:ext cx="88" cy="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20" name="Line 34">
              <a:extLst>
                <a:ext uri="{FF2B5EF4-FFF2-40B4-BE49-F238E27FC236}">
                  <a16:creationId xmlns:a16="http://schemas.microsoft.com/office/drawing/2014/main" id="{AA0AC1CD-F3CF-4EC0-BEE5-C0E7B89C0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7" y="3145"/>
              <a:ext cx="1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21" name="Rectangle 35">
              <a:extLst>
                <a:ext uri="{FF2B5EF4-FFF2-40B4-BE49-F238E27FC236}">
                  <a16:creationId xmlns:a16="http://schemas.microsoft.com/office/drawing/2014/main" id="{B3DC5C60-3FC0-4E3B-8F73-4829DA61A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3206"/>
              <a:ext cx="62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00" b="1">
                  <a:solidFill>
                    <a:srgbClr val="003399"/>
                  </a:solidFill>
                </a:rPr>
                <a:t>International</a:t>
              </a:r>
              <a:endParaRPr lang="en-US" altLang="en-US" sz="1800">
                <a:solidFill>
                  <a:srgbClr val="003399"/>
                </a:solidFill>
              </a:endParaRPr>
            </a:p>
          </p:txBody>
        </p:sp>
      </p:grpSp>
      <p:grpSp>
        <p:nvGrpSpPr>
          <p:cNvPr id="33802" name="Group 36">
            <a:extLst>
              <a:ext uri="{FF2B5EF4-FFF2-40B4-BE49-F238E27FC236}">
                <a16:creationId xmlns:a16="http://schemas.microsoft.com/office/drawing/2014/main" id="{743E6F18-379D-4B58-A34D-A050197E5E57}"/>
              </a:ext>
            </a:extLst>
          </p:cNvPr>
          <p:cNvGrpSpPr>
            <a:grpSpLocks/>
          </p:cNvGrpSpPr>
          <p:nvPr/>
        </p:nvGrpSpPr>
        <p:grpSpPr bwMode="auto">
          <a:xfrm>
            <a:off x="1443038" y="4897438"/>
            <a:ext cx="2006600" cy="554037"/>
            <a:chOff x="1101" y="2554"/>
            <a:chExt cx="1264" cy="349"/>
          </a:xfrm>
        </p:grpSpPr>
        <p:sp>
          <p:nvSpPr>
            <p:cNvPr id="33812" name="Freeform 37">
              <a:extLst>
                <a:ext uri="{FF2B5EF4-FFF2-40B4-BE49-F238E27FC236}">
                  <a16:creationId xmlns:a16="http://schemas.microsoft.com/office/drawing/2014/main" id="{C0B2C135-7402-4C45-95B7-007A7C4F6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2554"/>
              <a:ext cx="1264" cy="349"/>
            </a:xfrm>
            <a:custGeom>
              <a:avLst/>
              <a:gdLst>
                <a:gd name="T0" fmla="*/ 1 w 2527"/>
                <a:gd name="T1" fmla="*/ 0 h 698"/>
                <a:gd name="T2" fmla="*/ 0 w 2527"/>
                <a:gd name="T3" fmla="*/ 1 h 698"/>
                <a:gd name="T4" fmla="*/ 0 w 2527"/>
                <a:gd name="T5" fmla="*/ 2 h 698"/>
                <a:gd name="T6" fmla="*/ 5 w 2527"/>
                <a:gd name="T7" fmla="*/ 2 h 698"/>
                <a:gd name="T8" fmla="*/ 5 w 2527"/>
                <a:gd name="T9" fmla="*/ 2 h 698"/>
                <a:gd name="T10" fmla="*/ 5 w 2527"/>
                <a:gd name="T11" fmla="*/ 0 h 698"/>
                <a:gd name="T12" fmla="*/ 1 w 2527"/>
                <a:gd name="T13" fmla="*/ 0 h 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27" h="698">
                  <a:moveTo>
                    <a:pt x="175" y="0"/>
                  </a:moveTo>
                  <a:lnTo>
                    <a:pt x="0" y="175"/>
                  </a:lnTo>
                  <a:lnTo>
                    <a:pt x="0" y="698"/>
                  </a:lnTo>
                  <a:lnTo>
                    <a:pt x="2352" y="698"/>
                  </a:lnTo>
                  <a:lnTo>
                    <a:pt x="2527" y="523"/>
                  </a:lnTo>
                  <a:lnTo>
                    <a:pt x="2527" y="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813" name="Line 38">
              <a:extLst>
                <a:ext uri="{FF2B5EF4-FFF2-40B4-BE49-F238E27FC236}">
                  <a16:creationId xmlns:a16="http://schemas.microsoft.com/office/drawing/2014/main" id="{292D1B85-37E2-4816-85F8-A75635B705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2641"/>
              <a:ext cx="117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14" name="Line 39">
              <a:extLst>
                <a:ext uri="{FF2B5EF4-FFF2-40B4-BE49-F238E27FC236}">
                  <a16:creationId xmlns:a16="http://schemas.microsoft.com/office/drawing/2014/main" id="{868A5C18-7258-40CF-BA75-BE44A7DE3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7" y="2554"/>
              <a:ext cx="88" cy="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15" name="Line 40">
              <a:extLst>
                <a:ext uri="{FF2B5EF4-FFF2-40B4-BE49-F238E27FC236}">
                  <a16:creationId xmlns:a16="http://schemas.microsoft.com/office/drawing/2014/main" id="{4B995613-2517-4B3A-9606-1D90CA079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7" y="2641"/>
              <a:ext cx="1" cy="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816" name="Rectangle 41">
              <a:extLst>
                <a:ext uri="{FF2B5EF4-FFF2-40B4-BE49-F238E27FC236}">
                  <a16:creationId xmlns:a16="http://schemas.microsoft.com/office/drawing/2014/main" id="{467629F1-00DA-4456-A477-C5DD3E9F4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2703"/>
              <a:ext cx="35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300" b="1">
                  <a:solidFill>
                    <a:srgbClr val="003399"/>
                  </a:solidFill>
                </a:rPr>
                <a:t>Region</a:t>
              </a:r>
              <a:endParaRPr lang="en-US" altLang="en-US" sz="1800">
                <a:solidFill>
                  <a:srgbClr val="003399"/>
                </a:solidFill>
              </a:endParaRPr>
            </a:p>
          </p:txBody>
        </p:sp>
      </p:grpSp>
      <p:sp>
        <p:nvSpPr>
          <p:cNvPr id="33803" name="Rectangle 42">
            <a:extLst>
              <a:ext uri="{FF2B5EF4-FFF2-40B4-BE49-F238E27FC236}">
                <a16:creationId xmlns:a16="http://schemas.microsoft.com/office/drawing/2014/main" id="{60C47CF5-1B16-434F-B7D8-9E7746D14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25" y="1971675"/>
            <a:ext cx="50975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700" dirty="0">
                <a:solidFill>
                  <a:srgbClr val="003399"/>
                </a:solidFill>
              </a:rPr>
              <a:t>Club </a:t>
            </a:r>
            <a:endParaRPr lang="en-US" altLang="en-US" sz="1800" dirty="0">
              <a:solidFill>
                <a:srgbClr val="003399"/>
              </a:solidFill>
            </a:endParaRPr>
          </a:p>
        </p:txBody>
      </p:sp>
      <p:sp>
        <p:nvSpPr>
          <p:cNvPr id="33804" name="Rectangle 43">
            <a:extLst>
              <a:ext uri="{FF2B5EF4-FFF2-40B4-BE49-F238E27FC236}">
                <a16:creationId xmlns:a16="http://schemas.microsoft.com/office/drawing/2014/main" id="{AFD4AFF7-E93F-4FA8-992E-D408CFC41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2662238"/>
            <a:ext cx="82554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700" dirty="0">
                <a:solidFill>
                  <a:srgbClr val="003399"/>
                </a:solidFill>
              </a:rPr>
              <a:t>Area M2</a:t>
            </a:r>
            <a:endParaRPr lang="en-US" altLang="en-US" sz="1800" dirty="0">
              <a:solidFill>
                <a:srgbClr val="003399"/>
              </a:solidFill>
            </a:endParaRPr>
          </a:p>
        </p:txBody>
      </p:sp>
      <p:sp>
        <p:nvSpPr>
          <p:cNvPr id="33805" name="Rectangle 45">
            <a:extLst>
              <a:ext uri="{FF2B5EF4-FFF2-40B4-BE49-F238E27FC236}">
                <a16:creationId xmlns:a16="http://schemas.microsoft.com/office/drawing/2014/main" id="{E54F482A-AFED-40C2-B1F2-882779C7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3446463"/>
            <a:ext cx="10048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700">
                <a:solidFill>
                  <a:srgbClr val="003399"/>
                </a:solidFill>
              </a:rPr>
              <a:t>Division M</a:t>
            </a:r>
            <a:endParaRPr lang="en-US" altLang="en-US" sz="1800">
              <a:solidFill>
                <a:srgbClr val="003399"/>
              </a:solidFill>
            </a:endParaRPr>
          </a:p>
        </p:txBody>
      </p:sp>
      <p:sp>
        <p:nvSpPr>
          <p:cNvPr id="33806" name="Rectangle 47">
            <a:extLst>
              <a:ext uri="{FF2B5EF4-FFF2-40B4-BE49-F238E27FC236}">
                <a16:creationId xmlns:a16="http://schemas.microsoft.com/office/drawing/2014/main" id="{D0013292-7BEE-4450-911D-73E423CC4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43388"/>
            <a:ext cx="44196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700">
                <a:solidFill>
                  <a:srgbClr val="003399"/>
                </a:solidFill>
              </a:rPr>
              <a:t>District 98</a:t>
            </a:r>
          </a:p>
        </p:txBody>
      </p:sp>
      <p:sp>
        <p:nvSpPr>
          <p:cNvPr id="33807" name="Rectangle 49">
            <a:extLst>
              <a:ext uri="{FF2B5EF4-FFF2-40B4-BE49-F238E27FC236}">
                <a16:creationId xmlns:a16="http://schemas.microsoft.com/office/drawing/2014/main" id="{951B00EC-3E51-492D-BCA8-E2559C8FC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037138"/>
            <a:ext cx="9969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700">
                <a:solidFill>
                  <a:srgbClr val="003399"/>
                </a:solidFill>
              </a:rPr>
              <a:t>Region 13</a:t>
            </a:r>
            <a:endParaRPr lang="en-US" altLang="en-US" sz="1800">
              <a:solidFill>
                <a:srgbClr val="003399"/>
              </a:solidFill>
            </a:endParaRPr>
          </a:p>
        </p:txBody>
      </p:sp>
      <p:grpSp>
        <p:nvGrpSpPr>
          <p:cNvPr id="33808" name="Group 50">
            <a:extLst>
              <a:ext uri="{FF2B5EF4-FFF2-40B4-BE49-F238E27FC236}">
                <a16:creationId xmlns:a16="http://schemas.microsoft.com/office/drawing/2014/main" id="{2CA41A51-927B-45C9-A5B7-4865FB505C50}"/>
              </a:ext>
            </a:extLst>
          </p:cNvPr>
          <p:cNvGrpSpPr>
            <a:grpSpLocks/>
          </p:cNvGrpSpPr>
          <p:nvPr/>
        </p:nvGrpSpPr>
        <p:grpSpPr bwMode="auto">
          <a:xfrm>
            <a:off x="3908425" y="5699125"/>
            <a:ext cx="3354388" cy="514350"/>
            <a:chOff x="2654" y="3059"/>
            <a:chExt cx="2113" cy="324"/>
          </a:xfrm>
        </p:grpSpPr>
        <p:sp>
          <p:nvSpPr>
            <p:cNvPr id="33810" name="Rectangle 51">
              <a:extLst>
                <a:ext uri="{FF2B5EF4-FFF2-40B4-BE49-F238E27FC236}">
                  <a16:creationId xmlns:a16="http://schemas.microsoft.com/office/drawing/2014/main" id="{7829037D-276D-4486-B54F-2B3A425BD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" y="3059"/>
              <a:ext cx="211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700">
                  <a:solidFill>
                    <a:srgbClr val="003399"/>
                  </a:solidFill>
                </a:rPr>
                <a:t>Board of Directors of Toastmasters</a:t>
              </a:r>
              <a:endParaRPr lang="en-US" altLang="en-US" sz="1800">
                <a:solidFill>
                  <a:srgbClr val="003399"/>
                </a:solidFill>
              </a:endParaRPr>
            </a:p>
          </p:txBody>
        </p:sp>
        <p:sp>
          <p:nvSpPr>
            <p:cNvPr id="33811" name="Rectangle 52">
              <a:extLst>
                <a:ext uri="{FF2B5EF4-FFF2-40B4-BE49-F238E27FC236}">
                  <a16:creationId xmlns:a16="http://schemas.microsoft.com/office/drawing/2014/main" id="{F65CDB74-63CB-4DDB-AD9C-4A93D697A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" y="3220"/>
              <a:ext cx="75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700">
                  <a:solidFill>
                    <a:srgbClr val="003399"/>
                  </a:solidFill>
                </a:rPr>
                <a:t>International</a:t>
              </a:r>
              <a:endParaRPr lang="en-US" altLang="en-US" sz="1800">
                <a:solidFill>
                  <a:srgbClr val="00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54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84" y="372341"/>
            <a:ext cx="6858000" cy="620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04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3758-4A20-48CB-B779-05D2727D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Educational Program - Pathways</a:t>
            </a:r>
          </a:p>
        </p:txBody>
      </p:sp>
      <p:pic>
        <p:nvPicPr>
          <p:cNvPr id="5122" name="Picture 2" descr="Pathways - Toastmasters District 26">
            <a:extLst>
              <a:ext uri="{FF2B5EF4-FFF2-40B4-BE49-F238E27FC236}">
                <a16:creationId xmlns:a16="http://schemas.microsoft.com/office/drawing/2014/main" id="{4F4DC15F-4D93-4904-B760-693A1D9B66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384" y="2120900"/>
            <a:ext cx="4071232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17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6983-8A0B-4E4F-AC60-0A5CF458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08022-A9F5-47A3-A1D7-FF611F63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Toastmasters</a:t>
            </a:r>
          </a:p>
          <a:p>
            <a:r>
              <a:rPr lang="en-IN" dirty="0"/>
              <a:t>About District 98</a:t>
            </a:r>
          </a:p>
          <a:p>
            <a:r>
              <a:rPr lang="en-IN" dirty="0"/>
              <a:t>Kharghar Toastmasters Club</a:t>
            </a:r>
          </a:p>
          <a:p>
            <a:r>
              <a:rPr lang="en-IN" dirty="0"/>
              <a:t>Anatomy of club</a:t>
            </a:r>
          </a:p>
          <a:p>
            <a:r>
              <a:rPr lang="en-IN" dirty="0"/>
              <a:t>Educational Program </a:t>
            </a:r>
          </a:p>
          <a:p>
            <a:r>
              <a:rPr lang="en-IN" dirty="0"/>
              <a:t>Membership fees </a:t>
            </a:r>
          </a:p>
          <a:p>
            <a:r>
              <a:rPr lang="en-IN" dirty="0"/>
              <a:t>How we connect</a:t>
            </a:r>
          </a:p>
          <a:p>
            <a:r>
              <a:rPr lang="en-IN" dirty="0"/>
              <a:t>Few important Ask</a:t>
            </a:r>
          </a:p>
          <a:p>
            <a:r>
              <a:rPr lang="en-IN" dirty="0"/>
              <a:t>Question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1028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3489-3E2D-41D6-8191-44C404C4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on Pathways</a:t>
            </a:r>
          </a:p>
        </p:txBody>
      </p:sp>
      <p:pic>
        <p:nvPicPr>
          <p:cNvPr id="6146" name="Picture 2" descr="Pathways Program - Alpha Toastmasters Club">
            <a:extLst>
              <a:ext uri="{FF2B5EF4-FFF2-40B4-BE49-F238E27FC236}">
                <a16:creationId xmlns:a16="http://schemas.microsoft.com/office/drawing/2014/main" id="{B61A5A64-59CB-479E-9FAD-4E99710BC9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09725"/>
            <a:ext cx="6264696" cy="48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23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F68727-1B87-4B57-8CE8-8093436A64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3563" y="415925"/>
            <a:ext cx="5476875" cy="615950"/>
          </a:xfrm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pc="20" dirty="0">
                <a:cs typeface="Arial"/>
              </a:rPr>
              <a:t>Levels and Project Types</a:t>
            </a:r>
          </a:p>
        </p:txBody>
      </p:sp>
      <p:pic>
        <p:nvPicPr>
          <p:cNvPr id="6" name="Picture 5" descr="Levels and project types.png">
            <a:extLst>
              <a:ext uri="{FF2B5EF4-FFF2-40B4-BE49-F238E27FC236}">
                <a16:creationId xmlns:a16="http://schemas.microsoft.com/office/drawing/2014/main" id="{2CB05510-3224-4ADC-B271-1A3947FF2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63738"/>
            <a:ext cx="8077200" cy="3446462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A3B1D3-5B90-4A11-A5F7-21E4C9338CEB}"/>
              </a:ext>
            </a:extLst>
          </p:cNvPr>
          <p:cNvSpPr/>
          <p:nvPr/>
        </p:nvSpPr>
        <p:spPr>
          <a:xfrm>
            <a:off x="-133350" y="1203325"/>
            <a:ext cx="9525000" cy="16827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808080">
                  <a:lumMod val="40000"/>
                  <a:lumOff val="6000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ertificate Award_1x.png">
            <a:extLst>
              <a:ext uri="{FF2B5EF4-FFF2-40B4-BE49-F238E27FC236}">
                <a16:creationId xmlns:a16="http://schemas.microsoft.com/office/drawing/2014/main" id="{CF0F8D91-C9FD-44B1-91E2-AA531765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8" y="2947988"/>
            <a:ext cx="4576762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oastmasters-level-1-badge_3x.png">
            <a:extLst>
              <a:ext uri="{FF2B5EF4-FFF2-40B4-BE49-F238E27FC236}">
                <a16:creationId xmlns:a16="http://schemas.microsoft.com/office/drawing/2014/main" id="{0787AE6C-D9C0-4B95-8E05-9DE7BE4D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589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toastmasters-level-2-badge_3x.png">
            <a:extLst>
              <a:ext uri="{FF2B5EF4-FFF2-40B4-BE49-F238E27FC236}">
                <a16:creationId xmlns:a16="http://schemas.microsoft.com/office/drawing/2014/main" id="{2C1D2639-99F0-49AA-9883-D84BB219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3589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toastmasters-level-3-badge_3x.png">
            <a:extLst>
              <a:ext uri="{FF2B5EF4-FFF2-40B4-BE49-F238E27FC236}">
                <a16:creationId xmlns:a16="http://schemas.microsoft.com/office/drawing/2014/main" id="{3003C5DF-0628-48FE-9AD6-45C40D26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3589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toastmasters-level-4-badge_3x.png">
            <a:extLst>
              <a:ext uri="{FF2B5EF4-FFF2-40B4-BE49-F238E27FC236}">
                <a16:creationId xmlns:a16="http://schemas.microsoft.com/office/drawing/2014/main" id="{1BB524FF-ECC1-4EF0-A17C-20EEA8166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138112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feedback-badge-collaborative-active_3x.png">
            <a:extLst>
              <a:ext uri="{FF2B5EF4-FFF2-40B4-BE49-F238E27FC236}">
                <a16:creationId xmlns:a16="http://schemas.microsoft.com/office/drawing/2014/main" id="{92CD9E07-041D-45EE-B232-BFD258EE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5" y="4473575"/>
            <a:ext cx="1349375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feedback-badge-innovative-active_3x.png">
            <a:extLst>
              <a:ext uri="{FF2B5EF4-FFF2-40B4-BE49-F238E27FC236}">
                <a16:creationId xmlns:a16="http://schemas.microsoft.com/office/drawing/2014/main" id="{D63A008F-CDF5-4B00-905F-66B33C5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938463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feedback-badge-exceptional-active_3x.png">
            <a:extLst>
              <a:ext uri="{FF2B5EF4-FFF2-40B4-BE49-F238E27FC236}">
                <a16:creationId xmlns:a16="http://schemas.microsoft.com/office/drawing/2014/main" id="{276AC638-EE20-4342-99C9-623F7202F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62463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feedback-badge-inspiring-active_3x.png">
            <a:extLst>
              <a:ext uri="{FF2B5EF4-FFF2-40B4-BE49-F238E27FC236}">
                <a16:creationId xmlns:a16="http://schemas.microsoft.com/office/drawing/2014/main" id="{73F63CB3-9E16-4529-A4F0-65B26452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5800" y="2938463"/>
            <a:ext cx="134937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oastmasters-dynamic-leadership-path-badge-active_3x.png">
            <a:extLst>
              <a:ext uri="{FF2B5EF4-FFF2-40B4-BE49-F238E27FC236}">
                <a16:creationId xmlns:a16="http://schemas.microsoft.com/office/drawing/2014/main" id="{3A8E8D83-468D-43FF-B1EC-8EDD59A17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3589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7" name="Title 1">
            <a:extLst>
              <a:ext uri="{FF2B5EF4-FFF2-40B4-BE49-F238E27FC236}">
                <a16:creationId xmlns:a16="http://schemas.microsoft.com/office/drawing/2014/main" id="{1C860438-3FE5-44D2-A91B-B9C9E3A3C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696200" cy="762000"/>
          </a:xfrm>
        </p:spPr>
        <p:txBody>
          <a:bodyPr/>
          <a:lstStyle/>
          <a:p>
            <a:pPr algn="ctr"/>
            <a:r>
              <a:rPr lang="en-US" altLang="en-US">
                <a:ea typeface="ヒラギノ角ゴ Pro W3" charset="-128"/>
              </a:rPr>
              <a:t>Badges and Awards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DBBAA-8094-430A-84D9-03293332FA97}"/>
              </a:ext>
            </a:extLst>
          </p:cNvPr>
          <p:cNvSpPr/>
          <p:nvPr/>
        </p:nvSpPr>
        <p:spPr>
          <a:xfrm>
            <a:off x="-228600" y="1117600"/>
            <a:ext cx="9525000" cy="16986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348336-A250-47F9-9F0C-2B7078B81366}"/>
              </a:ext>
            </a:extLst>
          </p:cNvPr>
          <p:cNvSpPr/>
          <p:nvPr/>
        </p:nvSpPr>
        <p:spPr>
          <a:xfrm>
            <a:off x="-152400" y="1050925"/>
            <a:ext cx="9525000" cy="16827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80808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256DA4-6B24-4BF0-89ED-A7FF2F165E2B}"/>
              </a:ext>
            </a:extLst>
          </p:cNvPr>
          <p:cNvSpPr txBox="1">
            <a:spLocks/>
          </p:cNvSpPr>
          <p:nvPr/>
        </p:nvSpPr>
        <p:spPr bwMode="auto">
          <a:xfrm>
            <a:off x="762000" y="152400"/>
            <a:ext cx="769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kern="0" dirty="0"/>
              <a:t>Getting Started</a:t>
            </a:r>
          </a:p>
        </p:txBody>
      </p:sp>
      <p:pic>
        <p:nvPicPr>
          <p:cNvPr id="62467" name="Picture 1">
            <a:extLst>
              <a:ext uri="{FF2B5EF4-FFF2-40B4-BE49-F238E27FC236}">
                <a16:creationId xmlns:a16="http://schemas.microsoft.com/office/drawing/2014/main" id="{E59353B2-DE87-4369-85C2-9C4F4377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9607" r="5196" b="9932"/>
          <a:stretch>
            <a:fillRect/>
          </a:stretch>
        </p:blipFill>
        <p:spPr bwMode="auto">
          <a:xfrm>
            <a:off x="800100" y="1371600"/>
            <a:ext cx="7543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9C0139C0-F16B-4D68-BA68-8868E2EED0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04788"/>
            <a:ext cx="7696200" cy="912812"/>
          </a:xfrm>
        </p:spPr>
        <p:txBody>
          <a:bodyPr/>
          <a:lstStyle/>
          <a:p>
            <a:pPr algn="ctr"/>
            <a:r>
              <a:rPr lang="en-US" altLang="en-US">
                <a:ea typeface="ヒラギノ角ゴ Pro W3" charset="-128"/>
              </a:rPr>
              <a:t>Your Guide to Pathways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B5EB65-F2BD-45D5-8E67-F3E72386B889}"/>
              </a:ext>
            </a:extLst>
          </p:cNvPr>
          <p:cNvSpPr/>
          <p:nvPr/>
        </p:nvSpPr>
        <p:spPr>
          <a:xfrm>
            <a:off x="-152400" y="1127125"/>
            <a:ext cx="9525000" cy="16827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80808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64515" name="Picture 5" descr="navigator.png">
            <a:extLst>
              <a:ext uri="{FF2B5EF4-FFF2-40B4-BE49-F238E27FC236}">
                <a16:creationId xmlns:a16="http://schemas.microsoft.com/office/drawing/2014/main" id="{5996BF33-A7FF-4C6C-93E2-7EF5C8A2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8453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0B66C2-3EB3-44F5-BDA2-8DD9FCB2B029}"/>
              </a:ext>
            </a:extLst>
          </p:cNvPr>
          <p:cNvSpPr/>
          <p:nvPr/>
        </p:nvSpPr>
        <p:spPr>
          <a:xfrm>
            <a:off x="-152400" y="1143000"/>
            <a:ext cx="9525000" cy="16827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80808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4C0348-529F-4FE9-B091-7CA4272BBD4F}"/>
              </a:ext>
            </a:extLst>
          </p:cNvPr>
          <p:cNvSpPr txBox="1">
            <a:spLocks/>
          </p:cNvSpPr>
          <p:nvPr/>
        </p:nvSpPr>
        <p:spPr bwMode="auto">
          <a:xfrm>
            <a:off x="762000" y="152400"/>
            <a:ext cx="769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kern="0" dirty="0"/>
              <a:t>Online or Print</a:t>
            </a:r>
          </a:p>
        </p:txBody>
      </p:sp>
      <p:pic>
        <p:nvPicPr>
          <p:cNvPr id="66563" name="Picture 5">
            <a:extLst>
              <a:ext uri="{FF2B5EF4-FFF2-40B4-BE49-F238E27FC236}">
                <a16:creationId xmlns:a16="http://schemas.microsoft.com/office/drawing/2014/main" id="{E7047DBD-5375-43DD-96D0-2929B8870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15833"/>
          <a:stretch>
            <a:fillRect/>
          </a:stretch>
        </p:blipFill>
        <p:spPr bwMode="auto">
          <a:xfrm>
            <a:off x="1485900" y="1387475"/>
            <a:ext cx="6248400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>
            <a:extLst>
              <a:ext uri="{FF2B5EF4-FFF2-40B4-BE49-F238E27FC236}">
                <a16:creationId xmlns:a16="http://schemas.microsoft.com/office/drawing/2014/main" id="{61CE50E6-B637-4A5B-BCF3-22003CF46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1292" r="2930" b="4805"/>
          <a:stretch>
            <a:fillRect/>
          </a:stretch>
        </p:blipFill>
        <p:spPr bwMode="auto">
          <a:xfrm>
            <a:off x="1685925" y="468313"/>
            <a:ext cx="5772150" cy="588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>
            <a:extLst>
              <a:ext uri="{FF2B5EF4-FFF2-40B4-BE49-F238E27FC236}">
                <a16:creationId xmlns:a16="http://schemas.microsoft.com/office/drawing/2014/main" id="{135BDA9B-9AFF-4114-8882-0A85D8B57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4" r="14400"/>
          <a:stretch>
            <a:fillRect/>
          </a:stretch>
        </p:blipFill>
        <p:spPr bwMode="auto">
          <a:xfrm>
            <a:off x="892175" y="668338"/>
            <a:ext cx="7346950" cy="588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4EEE-B211-481E-BA42-718078B0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How we Connect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5283-2FA8-4AC2-9DBC-20438ED28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Meeting : 2</a:t>
            </a:r>
            <a:r>
              <a:rPr lang="en-IN" baseline="30000" dirty="0"/>
              <a:t>nd</a:t>
            </a:r>
            <a:r>
              <a:rPr lang="en-IN" dirty="0"/>
              <a:t> and 4</a:t>
            </a:r>
            <a:r>
              <a:rPr lang="en-IN" baseline="30000" dirty="0"/>
              <a:t>th</a:t>
            </a:r>
            <a:r>
              <a:rPr lang="en-IN" dirty="0"/>
              <a:t> Saturday from 03 to 06 PM</a:t>
            </a:r>
          </a:p>
          <a:p>
            <a:r>
              <a:rPr lang="en-IN" dirty="0"/>
              <a:t>Physical Location : </a:t>
            </a:r>
            <a:r>
              <a:rPr lang="en-US" dirty="0"/>
              <a:t>VISHWAJYOT HIGH SCHOOL SECTOR-20, KHARGHAR</a:t>
            </a:r>
            <a:endParaRPr lang="en-IN" dirty="0"/>
          </a:p>
          <a:p>
            <a:r>
              <a:rPr lang="en-IN" dirty="0"/>
              <a:t>Hybrid Location : </a:t>
            </a:r>
            <a:r>
              <a:rPr lang="en-US" dirty="0"/>
              <a:t>VISHWAJYOT HIGH SCHOOL SECTOR-20, KHARGHAR</a:t>
            </a:r>
            <a:endParaRPr lang="en-IN" dirty="0"/>
          </a:p>
          <a:p>
            <a:r>
              <a:rPr lang="en-IN" dirty="0"/>
              <a:t>Role player Nomination : Through </a:t>
            </a:r>
            <a:r>
              <a:rPr lang="en-IN" dirty="0" err="1"/>
              <a:t>Whatsapp</a:t>
            </a:r>
            <a:endParaRPr lang="en-IN" dirty="0"/>
          </a:p>
          <a:p>
            <a:r>
              <a:rPr lang="en-IN" dirty="0"/>
              <a:t>Membership fees : Rs. 6600/- (6 months)</a:t>
            </a:r>
          </a:p>
          <a:p>
            <a:r>
              <a:rPr lang="en-IN" dirty="0"/>
              <a:t>One time Registration fee : Rs.1800/- </a:t>
            </a:r>
          </a:p>
          <a:p>
            <a:r>
              <a:rPr lang="en-IN" dirty="0"/>
              <a:t>Reach out to Ajay Kale or Aravind Krishna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22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4A1B-6026-DC2E-D8D2-6CE5CF8C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Few important Ask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4ED86-D861-36AC-FC5B-09F6AF6A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Connect with Mentorship Chair – DTM Ayush Mishra</a:t>
            </a:r>
          </a:p>
          <a:p>
            <a:r>
              <a:rPr lang="en-IN" dirty="0"/>
              <a:t>Get your self a mentor – Reach out to Mentorship Chair</a:t>
            </a:r>
          </a:p>
          <a:p>
            <a:r>
              <a:rPr lang="en-IN" dirty="0"/>
              <a:t>Reach out to Mentor – Member responsibility.</a:t>
            </a:r>
          </a:p>
          <a:p>
            <a:r>
              <a:rPr lang="en-IN" dirty="0"/>
              <a:t>Choose your Path : Speak With Amit Sharma</a:t>
            </a:r>
          </a:p>
          <a:p>
            <a:r>
              <a:rPr lang="en-IN" dirty="0"/>
              <a:t>Roadmap for next few months : Speak with Assigned Mentor</a:t>
            </a:r>
          </a:p>
          <a:p>
            <a:r>
              <a:rPr lang="en-US" dirty="0"/>
              <a:t>Will assign you mentor, periodically review your progress</a:t>
            </a:r>
          </a:p>
          <a:p>
            <a:r>
              <a:rPr lang="en-US" dirty="0"/>
              <a:t>Organize the meeting on first Sunday of every month to get the feedback from TMs</a:t>
            </a:r>
          </a:p>
          <a:p>
            <a:r>
              <a:rPr lang="en-US" dirty="0"/>
              <a:t>Pathways Selection Chair: TM Amit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10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5C1D-1C41-491A-923A-93E24B77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About Myself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295F8-86DE-43D6-8FC3-F38C5B28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15245"/>
            <a:ext cx="7772400" cy="4050792"/>
          </a:xfrm>
        </p:spPr>
        <p:txBody>
          <a:bodyPr/>
          <a:lstStyle/>
          <a:p>
            <a:r>
              <a:rPr lang="en-IN" dirty="0"/>
              <a:t>Name : Amit Sharma</a:t>
            </a:r>
          </a:p>
          <a:p>
            <a:r>
              <a:rPr lang="en-IN" dirty="0"/>
              <a:t>Role in the Club : Vice President Education of Kharghar Toastmasters Club</a:t>
            </a:r>
          </a:p>
          <a:p>
            <a:r>
              <a:rPr lang="en-IN" dirty="0"/>
              <a:t>Member of Toastmasters since 2022</a:t>
            </a:r>
          </a:p>
          <a:p>
            <a:r>
              <a:rPr lang="en-IN" dirty="0"/>
              <a:t>Past roles : Have been the VP-PR for year 2022-2023</a:t>
            </a:r>
          </a:p>
          <a:p>
            <a:r>
              <a:rPr lang="en-IN" dirty="0"/>
              <a:t>Professional details: A Telecom professional and A Coach</a:t>
            </a:r>
          </a:p>
          <a:p>
            <a:r>
              <a:rPr lang="en-IN" dirty="0"/>
              <a:t>Educational: </a:t>
            </a:r>
            <a:r>
              <a:rPr lang="en-IN" dirty="0" err="1"/>
              <a:t>B.Tech</a:t>
            </a:r>
            <a:r>
              <a:rPr lang="en-IN" dirty="0"/>
              <a:t> &amp; Certified Coach from ICF</a:t>
            </a:r>
          </a:p>
          <a:p>
            <a:r>
              <a:rPr lang="en-IN" dirty="0"/>
              <a:t>Why are continuing: To Become a transformational speaker.</a:t>
            </a:r>
          </a:p>
        </p:txBody>
      </p:sp>
    </p:spTree>
    <p:extLst>
      <p:ext uri="{BB962C8B-B14F-4D97-AF65-F5344CB8AC3E}">
        <p14:creationId xmlns:p14="http://schemas.microsoft.com/office/powerpoint/2010/main" val="1365871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635CE8A1-59E6-42D7-A1A9-E6AB9FE26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Our Digital Presence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AAD7BCD7-CE1D-4E61-9779-493A623FE1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Facebook</a:t>
            </a:r>
          </a:p>
          <a:p>
            <a:r>
              <a:rPr lang="en-US" altLang="en-US" sz="2800" dirty="0"/>
              <a:t>Twitter</a:t>
            </a:r>
          </a:p>
          <a:p>
            <a:r>
              <a:rPr lang="en-US" altLang="en-US" sz="2800" dirty="0" err="1"/>
              <a:t>Linkedin</a:t>
            </a:r>
            <a:endParaRPr lang="en-US" altLang="en-US" sz="2800" dirty="0"/>
          </a:p>
          <a:p>
            <a:r>
              <a:rPr lang="en-US" altLang="en-US" sz="2800" dirty="0" err="1"/>
              <a:t>Whatsapp</a:t>
            </a:r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7B85-ADA9-4C03-BC1C-5F70488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Leadership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BD66F-8F0F-4030-B069-FD671A4E6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President : Ajay Kale.</a:t>
            </a:r>
          </a:p>
          <a:p>
            <a:r>
              <a:rPr lang="en-IN" dirty="0"/>
              <a:t>VP – Education : Amit Sharma</a:t>
            </a:r>
          </a:p>
          <a:p>
            <a:r>
              <a:rPr lang="en-IN" dirty="0"/>
              <a:t>VP – Membership : Aravind Krishna</a:t>
            </a:r>
          </a:p>
          <a:p>
            <a:r>
              <a:rPr lang="en-IN" dirty="0"/>
              <a:t>VP – Public Relations : Vishal Kulkarni—Resigned..</a:t>
            </a:r>
          </a:p>
          <a:p>
            <a:r>
              <a:rPr lang="en-IN" dirty="0"/>
              <a:t>Secretary : Aditya Shinde</a:t>
            </a:r>
          </a:p>
          <a:p>
            <a:r>
              <a:rPr lang="en-IN" dirty="0"/>
              <a:t>Treasurer : </a:t>
            </a:r>
            <a:r>
              <a:rPr lang="en-IN" dirty="0" err="1"/>
              <a:t>Ravindera</a:t>
            </a:r>
            <a:r>
              <a:rPr lang="en-IN" dirty="0"/>
              <a:t> </a:t>
            </a:r>
            <a:r>
              <a:rPr lang="en-IN" dirty="0" err="1"/>
              <a:t>Deskhmukh</a:t>
            </a:r>
            <a:endParaRPr lang="en-IN" dirty="0"/>
          </a:p>
          <a:p>
            <a:r>
              <a:rPr lang="en-IN" dirty="0"/>
              <a:t>Sergeant-at-Arms : TM Somnath </a:t>
            </a:r>
          </a:p>
          <a:p>
            <a:r>
              <a:rPr lang="en-IN" dirty="0"/>
              <a:t>Immediate Past President : </a:t>
            </a:r>
            <a:r>
              <a:rPr lang="en-IN" dirty="0" err="1"/>
              <a:t>Syam</a:t>
            </a:r>
            <a:r>
              <a:rPr lang="en-IN" dirty="0"/>
              <a:t> S</a:t>
            </a:r>
          </a:p>
        </p:txBody>
      </p:sp>
    </p:spTree>
    <p:extLst>
      <p:ext uri="{BB962C8B-B14F-4D97-AF65-F5344CB8AC3E}">
        <p14:creationId xmlns:p14="http://schemas.microsoft.com/office/powerpoint/2010/main" val="4078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:\EducationalDevelopment\Revitalized Education Program\8. Content\13. The Navigator\Online Version\Image Assets\Toastmasters-Pathways.png">
            <a:extLst>
              <a:ext uri="{FF2B5EF4-FFF2-40B4-BE49-F238E27FC236}">
                <a16:creationId xmlns:a16="http://schemas.microsoft.com/office/drawing/2014/main" id="{96537644-6338-4FE3-B000-ED57A3823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30580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2768-618D-4B35-84D3-2F9EDC6B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Toastmasters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B1579-2D05-4BC1-BA49-9005B645A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Formed : 1924</a:t>
            </a:r>
          </a:p>
          <a:p>
            <a:r>
              <a:rPr lang="en-IN" dirty="0"/>
              <a:t>Founder : Dr Ralph Smedley</a:t>
            </a:r>
          </a:p>
          <a:p>
            <a:r>
              <a:rPr lang="en-IN" dirty="0"/>
              <a:t>Clubs : 17000+</a:t>
            </a:r>
          </a:p>
          <a:p>
            <a:r>
              <a:rPr lang="en-IN" dirty="0"/>
              <a:t>Countries : 150+</a:t>
            </a:r>
          </a:p>
          <a:p>
            <a:r>
              <a:rPr lang="en-IN" dirty="0"/>
              <a:t>Members : 4Lakhs+</a:t>
            </a:r>
          </a:p>
          <a:p>
            <a:r>
              <a:rPr lang="en-IN" dirty="0"/>
              <a:t>District : 123+</a:t>
            </a:r>
          </a:p>
          <a:p>
            <a:r>
              <a:rPr lang="en-IN" i="1" dirty="0"/>
              <a:t>The mission of a Toastmasters club is to provide a mutually supportive and positive learning environment in which every individual member has the opportunity to develop oral communication and leadership skills, which in turn foster self-confidence and personal growth.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572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AutoShape 12">
            <a:extLst>
              <a:ext uri="{FF2B5EF4-FFF2-40B4-BE49-F238E27FC236}">
                <a16:creationId xmlns:a16="http://schemas.microsoft.com/office/drawing/2014/main" id="{6627EC3A-F636-4EF1-9F12-56DCBCBDD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90600"/>
            <a:ext cx="6172200" cy="914400"/>
          </a:xfrm>
          <a:prstGeom prst="roundRect">
            <a:avLst>
              <a:gd name="adj" fmla="val 16667"/>
            </a:avLst>
          </a:prstGeom>
          <a:solidFill>
            <a:srgbClr val="AD0C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37931725" indent="-37474525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CCF79860-C428-BF4E-895E-A7E1EFB5B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66800"/>
            <a:ext cx="7543800" cy="563563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1pPr>
            <a:lvl2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l" eaLnBrk="1" hangingPunct="1">
              <a:defRPr/>
            </a:pPr>
            <a:r>
              <a:rPr lang="en-US" altLang="x-none" sz="4000" b="0" dirty="0">
                <a:solidFill>
                  <a:schemeClr val="bg1"/>
                </a:solidFill>
                <a:latin typeface="Verdana" charset="0"/>
              </a:rPr>
              <a:t>Toastmasters Regions</a:t>
            </a:r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5F15FC-7DA4-494F-885F-7BE383877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486650" cy="397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54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AutoShape 12">
            <a:extLst>
              <a:ext uri="{FF2B5EF4-FFF2-40B4-BE49-F238E27FC236}">
                <a16:creationId xmlns:a16="http://schemas.microsoft.com/office/drawing/2014/main" id="{AF0C301E-9D69-4834-B2BD-9D6314F5A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90600"/>
            <a:ext cx="6172200" cy="914400"/>
          </a:xfrm>
          <a:prstGeom prst="roundRect">
            <a:avLst>
              <a:gd name="adj" fmla="val 16667"/>
            </a:avLst>
          </a:prstGeom>
          <a:solidFill>
            <a:srgbClr val="AD0C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37931725" indent="-37474525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5088CDB3-2124-4B4B-B8AB-E5A35EE57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66800"/>
            <a:ext cx="7543800" cy="563563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1pPr>
            <a:lvl2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eaLnBrk="0" hangingPunct="0"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l" eaLnBrk="1" hangingPunct="1">
              <a:defRPr/>
            </a:pPr>
            <a:r>
              <a:rPr lang="en-US" altLang="x-none" sz="4000" b="0" dirty="0">
                <a:solidFill>
                  <a:schemeClr val="bg1"/>
                </a:solidFill>
                <a:latin typeface="Verdana" charset="0"/>
              </a:rPr>
              <a:t>District 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676E0-FE2F-4F61-8D5C-049EA0FAC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41075" r="65100" b="16837"/>
          <a:stretch>
            <a:fillRect/>
          </a:stretch>
        </p:blipFill>
        <p:spPr bwMode="auto">
          <a:xfrm>
            <a:off x="1714500" y="1905000"/>
            <a:ext cx="4297660" cy="467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30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8161C-C054-8EF4-8EE7-FCEBFC199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40768"/>
            <a:ext cx="8458200" cy="33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1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C40DCB-D558-C405-EFDE-853719A24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587929"/>
            <a:ext cx="8208912" cy="611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5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3793-6CCA-4A1D-9549-E864592CCC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838200"/>
            <a:ext cx="7696200" cy="1143000"/>
          </a:xfrm>
        </p:spPr>
        <p:txBody>
          <a:bodyPr/>
          <a:lstStyle/>
          <a:p>
            <a:pPr algn="ctr"/>
            <a:r>
              <a:rPr lang="en-US" altLang="en-US" dirty="0"/>
              <a:t>How big is our District?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7A2FA-28C1-462A-9135-BFCF86D5D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28800"/>
            <a:ext cx="7696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endParaRPr lang="en-US" altLang="en-US" sz="2400" dirty="0"/>
          </a:p>
          <a:p>
            <a:pPr algn="just">
              <a:spcBef>
                <a:spcPct val="0"/>
              </a:spcBef>
              <a:buClrTx/>
              <a:buFontTx/>
              <a:buNone/>
            </a:pPr>
            <a:r>
              <a:rPr lang="en-US" altLang="en-US" sz="2400" dirty="0"/>
              <a:t>District 98 encompasses Gujarat, Mumbai, Navi Mumbai, Madhya Pradesh and Rajasthan</a:t>
            </a: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 dirty="0"/>
              <a:t>This District is among the fastest growing Districts in the world! </a:t>
            </a:r>
            <a:r>
              <a:rPr lang="en-US" altLang="en-US" sz="2800" b="1" dirty="0">
                <a:hlinkClick r:id="rId2"/>
              </a:rPr>
              <a:t>https://www.district98.org/</a:t>
            </a:r>
            <a:endParaRPr lang="en-US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2767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5712</TotalTime>
  <Words>619</Words>
  <Application>Microsoft Office PowerPoint</Application>
  <PresentationFormat>On-screen Show (4:3)</PresentationFormat>
  <Paragraphs>128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Rockwell</vt:lpstr>
      <vt:lpstr>Rockwell Condensed</vt:lpstr>
      <vt:lpstr>Times</vt:lpstr>
      <vt:lpstr>Verdana</vt:lpstr>
      <vt:lpstr>Wingdings</vt:lpstr>
      <vt:lpstr>Wood Type</vt:lpstr>
      <vt:lpstr>New Member Orientation</vt:lpstr>
      <vt:lpstr>Agenda</vt:lpstr>
      <vt:lpstr>About Myself </vt:lpstr>
      <vt:lpstr>Toastmasters</vt:lpstr>
      <vt:lpstr>PowerPoint Presentation</vt:lpstr>
      <vt:lpstr>PowerPoint Presentation</vt:lpstr>
      <vt:lpstr>PowerPoint Presentation</vt:lpstr>
      <vt:lpstr>PowerPoint Presentation</vt:lpstr>
      <vt:lpstr>How big is our District?</vt:lpstr>
      <vt:lpstr>D98 Performance so far as on February 2024</vt:lpstr>
      <vt:lpstr>About Kharghar Toastmasters Club </vt:lpstr>
      <vt:lpstr>Club Performance this year – Feb 2024</vt:lpstr>
      <vt:lpstr>Club Performance this year – Feb 2024</vt:lpstr>
      <vt:lpstr>Winner From Club</vt:lpstr>
      <vt:lpstr>Benefits</vt:lpstr>
      <vt:lpstr>Types of Club</vt:lpstr>
      <vt:lpstr>PowerPoint Presentation</vt:lpstr>
      <vt:lpstr>PowerPoint Presentation</vt:lpstr>
      <vt:lpstr>Educational Program - Pathways</vt:lpstr>
      <vt:lpstr>More on Pathways</vt:lpstr>
      <vt:lpstr>Levels and Project Types</vt:lpstr>
      <vt:lpstr>Badges and Awards</vt:lpstr>
      <vt:lpstr>PowerPoint Presentation</vt:lpstr>
      <vt:lpstr>Your Guide to Pathways</vt:lpstr>
      <vt:lpstr>PowerPoint Presentation</vt:lpstr>
      <vt:lpstr>PowerPoint Presentation</vt:lpstr>
      <vt:lpstr>PowerPoint Presentation</vt:lpstr>
      <vt:lpstr>How we Connect ?</vt:lpstr>
      <vt:lpstr>Few important Ask ?</vt:lpstr>
      <vt:lpstr>Our Digital Presence</vt:lpstr>
      <vt:lpstr>Leadership Team</vt:lpstr>
      <vt:lpstr>PowerPoint Presentation</vt:lpstr>
    </vt:vector>
  </TitlesOfParts>
  <Company>Aon APAC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Member Orientation</dc:title>
  <dc:creator>Molly Yip</dc:creator>
  <cp:lastModifiedBy>Amit S. Sharma</cp:lastModifiedBy>
  <cp:revision>63</cp:revision>
  <dcterms:created xsi:type="dcterms:W3CDTF">2014-07-10T08:18:56Z</dcterms:created>
  <dcterms:modified xsi:type="dcterms:W3CDTF">2024-04-06T07:32:56Z</dcterms:modified>
</cp:coreProperties>
</file>